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48" r:id="rId28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88" Type="http://schemas.openxmlformats.org/officeDocument/2006/relationships/slide" Target="slides/slide17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image" Target="../media/image328.jpeg"/></Relationships>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7">
            <a:extLst>
              <a:ext uri="{FF2B5EF4-FFF2-40B4-BE49-F238E27FC236}">
                <a16:creationId xmlns:a16="http://schemas.microsoft.com/office/drawing/2014/main" id="{CABEBE5B-722F-C200-A3C2-AA43C56350E4}"/>
              </a:ext>
            </a:extLst>
          </p:cNvPr>
          <p:cNvSpPr>
            <a:spLocks noGrp="1"/>
          </p:cNvSpPr>
          <p:nvPr>
            <p:ph type="title"/>
          </p:nvPr>
        </p:nvSpPr>
        <p:spPr/>
        <p:txBody>
          <a:bodyPr/>
          <a:lstStyle/>
          <a:p>
            <a:r>
              <a:rPr lang="en-US" altLang="zh-CN"/>
              <a:t>Overweight and obesity among adults </a:t>
            </a:r>
          </a:p>
        </p:txBody>
      </p:sp>
      <p:pic>
        <p:nvPicPr>
          <p:cNvPr id="3075" name="Content Placeholder 4" descr="Figure 11 consists of two area graphs, one for men and one for women, showing overweight but not obese, and grade 1, grade 2, and grade 3 obesity, among adults aged 20 and over, for three time periods: 1988 to 1994, 1999 to 2002, and 2007 to 2010.">
            <a:extLst>
              <a:ext uri="{FF2B5EF4-FFF2-40B4-BE49-F238E27FC236}">
                <a16:creationId xmlns:a16="http://schemas.microsoft.com/office/drawing/2014/main" id="{024F8621-DFC6-47E1-B85F-19A1374C9EC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71488" y="1371600"/>
            <a:ext cx="8502999" cy="4740348"/>
          </a:xfrm>
        </p:spPr>
      </p:pic>
      <p:sp>
        <p:nvSpPr>
          <p:cNvPr id="10" name="Text Placeholder 9">
            <a:extLst>
              <a:ext uri="{FF2B5EF4-FFF2-40B4-BE49-F238E27FC236}">
                <a16:creationId xmlns:a16="http://schemas.microsoft.com/office/drawing/2014/main" id="{2C140596-D3D5-7618-B7BB-E8A29BED18ED}"/>
              </a:ext>
            </a:extLst>
          </p:cNvPr>
          <p:cNvSpPr>
            <a:spLocks noGrp="1"/>
          </p:cNvSpPr>
          <p:nvPr>
            <p:ph type="body" sz="quarter" idx="10"/>
          </p:nvPr>
        </p:nvSpPr>
        <p:spPr/>
        <p:txBody>
          <a:bodyPr rtlCol="0">
            <a:normAutofit lnSpcReduction="10000"/>
          </a:bodyPr>
          <a:lstStyle/>
          <a:p>
            <a:pPr fontAlgn="auto">
              <a:spcAft>
                <a:spcPts val="0"/>
              </a:spcAft>
              <a:defRPr/>
            </a:pPr>
            <a:r>
              <a:rPr lang="en-US" dirty="0"/>
              <a:t>NOTE: Overweight but not obese is body mass index (BMI) greater than or equal to 25 but less than 30; grade 1 obesity is BMI greater than or equal to 30 but less than 35; grade 2 obesity is BMI greater than or equal to 35 but less than 40; grade 3 obesity is BMI greater than or equal to 40. </a:t>
            </a:r>
          </a:p>
          <a:p>
            <a:pPr fontAlgn="auto">
              <a:spcAft>
                <a:spcPts val="0"/>
              </a:spcAft>
              <a:defRPr/>
            </a:pPr>
            <a:r>
              <a:rPr lang="en-US" dirty="0"/>
              <a:t>SOURCE: CDC/NCHS, </a:t>
            </a:r>
            <a:r>
              <a:rPr lang="en-US" i="1" dirty="0"/>
              <a:t>Health, United States, 2012</a:t>
            </a:r>
            <a:r>
              <a:rPr lang="en-US" dirty="0"/>
              <a:t>, Figure 11. Data from the National Health and Nutrition Examination Survey.</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